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4"/>
  </p:sldMasterIdLst>
  <p:notesMasterIdLst>
    <p:notesMasterId r:id="rId15"/>
  </p:notesMasterIdLst>
  <p:sldIdLst>
    <p:sldId id="256" r:id="rId5"/>
    <p:sldId id="257" r:id="rId6"/>
    <p:sldId id="258" r:id="rId7"/>
    <p:sldId id="259" r:id="rId8"/>
    <p:sldId id="260" r:id="rId9"/>
    <p:sldId id="266" r:id="rId10"/>
    <p:sldId id="263" r:id="rId11"/>
    <p:sldId id="261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3F9C91-EC2E-470B-BC6E-92C9F75A4029}" v="47" dt="2025-11-15T00:00:46.406"/>
    <p1510:client id="{413B5259-5BCF-3B46-997B-713BF40A7821}" v="18" dt="2025-11-15T00:03:06.082"/>
    <p1510:client id="{5205DC87-7D33-49B1-9BCA-76DBF6A73CC9}" v="71" dt="2025-11-14T19:46:42.555"/>
    <p1510:client id="{65489301-1722-40C8-F051-D7877F15F0DA}" v="7" dt="2025-11-14T23:15:01.400"/>
    <p1510:client id="{87E4706D-A1D0-6DA6-B02B-C023DC362EAE}" v="6" dt="2025-11-14T23:39:07.2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7"/>
    <p:restoredTop sz="94709"/>
  </p:normalViewPr>
  <p:slideViewPr>
    <p:cSldViewPr snapToGrid="0">
      <p:cViewPr varScale="1">
        <p:scale>
          <a:sx n="95" d="100"/>
          <a:sy n="95" d="100"/>
        </p:scale>
        <p:origin x="9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media/media2.mp4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C19FFF-B253-4DB1-9A4F-2FFC5B15D28E}" type="datetimeFigureOut">
              <a:rPr lang="en-CA" smtClean="0"/>
              <a:t>2025-11-15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D0509F-5A0C-49CB-A2D7-B1EB4B50035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3388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Member name, program degree and year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0509F-5A0C-49CB-A2D7-B1EB4B500351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41870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effectLst/>
              </a:rPr>
              <a:t>MEC 2025 Competition Package Template - Sr Design. (2025, November 9). 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0509F-5A0C-49CB-A2D7-B1EB4B500351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8050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effectLst/>
              </a:rPr>
              <a:t>Reference: un0038998. (n.d.). </a:t>
            </a:r>
            <a:r>
              <a:rPr lang="en-US" i="1">
                <a:effectLst/>
              </a:rPr>
              <a:t>UN0038998/esp32_bluetooth_car: This repository contains code and diagram for ESP32 </a:t>
            </a:r>
            <a:r>
              <a:rPr lang="en-US" i="1" err="1">
                <a:effectLst/>
              </a:rPr>
              <a:t>bluetooth</a:t>
            </a:r>
            <a:r>
              <a:rPr lang="en-US" i="1">
                <a:effectLst/>
              </a:rPr>
              <a:t> car</a:t>
            </a:r>
            <a:r>
              <a:rPr lang="en-US">
                <a:effectLst/>
              </a:rPr>
              <a:t>. GitHub. https://github.com/un0038998/ESP32_Bluetooth_Car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effectLst/>
              </a:rPr>
              <a:t>https://youtu.be/rSCy1_GbC0w?si=AKxgmDmruM5ZYjkc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0509F-5A0C-49CB-A2D7-B1EB4B500351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5627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Industrial solution is where you point out further Improvement for recommendations to improve the system. </a:t>
            </a:r>
          </a:p>
          <a:p>
            <a:endParaRPr lang="en-CA"/>
          </a:p>
          <a:p>
            <a:r>
              <a:rPr lang="en-CA"/>
              <a:t>Mechanical </a:t>
            </a:r>
          </a:p>
          <a:p>
            <a:pPr marL="171450" indent="-171450">
              <a:buFontTx/>
              <a:buChar char="-"/>
            </a:pPr>
            <a:r>
              <a:rPr lang="en-CA"/>
              <a:t>Aluminium/composite chassis enhances materials(vs cardboard)</a:t>
            </a:r>
          </a:p>
          <a:p>
            <a:pPr marL="171450" indent="-171450">
              <a:buFontTx/>
              <a:buChar char="-"/>
            </a:pPr>
            <a:r>
              <a:rPr lang="en-CA"/>
              <a:t>Avoids material degradation </a:t>
            </a:r>
          </a:p>
          <a:p>
            <a:pPr marL="171450" indent="-171450">
              <a:buFontTx/>
              <a:buChar char="-"/>
            </a:pPr>
            <a:r>
              <a:rPr lang="en-CA"/>
              <a:t>Protects sensitive components</a:t>
            </a:r>
            <a:r>
              <a:rPr lang="en-US"/>
              <a:t>(MCUs, sensors, batteries, PCBs) from vibration, drops, and impact—critical in disaster-response robots.</a:t>
            </a:r>
            <a:endParaRPr lang="en-CA"/>
          </a:p>
          <a:p>
            <a:endParaRPr lang="en-CA"/>
          </a:p>
          <a:p>
            <a:r>
              <a:rPr lang="en-CA"/>
              <a:t>Electrical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/>
              <a:t>- </a:t>
            </a:r>
            <a:r>
              <a:rPr lang="en-US"/>
              <a:t>Custom PCB to incorporate all electrical components in a place</a:t>
            </a:r>
            <a:endParaRPr lang="en-CA"/>
          </a:p>
          <a:p>
            <a:endParaRPr lang="en-CA"/>
          </a:p>
          <a:p>
            <a:r>
              <a:rPr lang="en-CA"/>
              <a:t>Sensors</a:t>
            </a:r>
          </a:p>
          <a:p>
            <a:pPr marL="171450" indent="-171450">
              <a:buFontTx/>
              <a:buChar char="-"/>
            </a:pPr>
            <a:r>
              <a:rPr lang="en-CA" err="1"/>
              <a:t>ToF</a:t>
            </a:r>
            <a:r>
              <a:rPr lang="en-CA"/>
              <a:t> and ultrasonic To track the space between the object and the prototype </a:t>
            </a:r>
          </a:p>
          <a:p>
            <a:pPr marL="171450" indent="-171450">
              <a:buFontTx/>
              <a:buChar char="-"/>
            </a:pPr>
            <a:r>
              <a:rPr lang="en-CA"/>
              <a:t>Camera and LIDAR sensors are more advanced sensors to track multiple objects </a:t>
            </a:r>
          </a:p>
          <a:p>
            <a:endParaRPr lang="en-CA"/>
          </a:p>
          <a:p>
            <a:r>
              <a:rPr lang="en-CA"/>
              <a:t>Control and Safety(software components)</a:t>
            </a:r>
          </a:p>
          <a:p>
            <a:pPr marL="171450" indent="-171450">
              <a:buFontTx/>
              <a:buChar char="-"/>
            </a:pPr>
            <a:r>
              <a:rPr lang="en-CA"/>
              <a:t>PID control for motion adjustments (motor resistance)</a:t>
            </a:r>
          </a:p>
          <a:p>
            <a:pPr marL="171450" indent="-171450">
              <a:buFontTx/>
              <a:buChar char="-"/>
            </a:pPr>
            <a:r>
              <a:rPr lang="en-CA"/>
              <a:t>RTOS motor and sensor control through a software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0509F-5A0C-49CB-A2D7-B1EB4B500351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0649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E9CA7-FF5B-459F-A551-2BB5E26A45B4}" type="datetime1">
              <a:rPr lang="en-US" smtClean="0"/>
              <a:t>11/15/2025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889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F0441-81A1-4E00-801E-DDEAC22B676B}" type="datetime1">
              <a:rPr lang="en-US" smtClean="0"/>
              <a:t>11/15/2025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1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14094-8CCF-44C8-BD43-B35AF1ED3819}" type="datetime1">
              <a:rPr lang="en-US" smtClean="0"/>
              <a:t>11/15/2025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51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8A38-3818-41E8-AB64-E440AE262F4C}" type="datetime1">
              <a:rPr lang="en-US" smtClean="0"/>
              <a:t>11/15/2025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9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CE48-BE69-4DE6-ADE0-2D263D9926DC}" type="datetime1">
              <a:rPr lang="en-US" smtClean="0"/>
              <a:t>11/15/2025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26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B322F-1C18-4017-B6E1-712CC546D71B}" type="datetime1">
              <a:rPr lang="en-US" smtClean="0"/>
              <a:t>11/15/2025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20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0373-5EA4-4CA5-A1BE-B6E584BF3530}" type="datetime1">
              <a:rPr lang="en-US" smtClean="0"/>
              <a:t>11/15/2025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407D-0F1A-4A36-B352-8DCD8CF9B227}" type="datetime1">
              <a:rPr lang="en-US" smtClean="0"/>
              <a:t>11/15/2025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73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79F1F-74E9-40EB-BE2F-C5469A522632}" type="datetime1">
              <a:rPr lang="en-US" smtClean="0"/>
              <a:t>11/15/2025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11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4CD1-6D02-4993-8138-BD837D471BC0}" type="datetime1">
              <a:rPr lang="en-US" smtClean="0"/>
              <a:t>11/15/2025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187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099E1-7B93-4C5C-9536-34755029D04A}" type="datetime1">
              <a:rPr lang="en-US" smtClean="0"/>
              <a:t>11/15/2025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48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F0733DB7-9CA3-4657-9C0F-04EAD6C4B80E}" type="datetime1">
              <a:rPr lang="en-US" smtClean="0"/>
              <a:t>11/15/2025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499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3.mov"/><Relationship Id="rId7" Type="http://schemas.openxmlformats.org/officeDocument/2006/relationships/image" Target="../media/image1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3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Moving Gears">
            <a:extLst>
              <a:ext uri="{FF2B5EF4-FFF2-40B4-BE49-F238E27FC236}">
                <a16:creationId xmlns:a16="http://schemas.microsoft.com/office/drawing/2014/main" id="{990B375C-DCE8-038A-8FE9-8128FB9CE8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0" y="324863"/>
            <a:ext cx="12192000" cy="685798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E5997AC-0325-4416-909F-5CE54C428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5"/>
            <a:ext cx="48768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9D7DA-E1EA-859B-6592-C6D757D86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925907"/>
            <a:ext cx="3485776" cy="3830882"/>
          </a:xfrm>
        </p:spPr>
        <p:txBody>
          <a:bodyPr>
            <a:normAutofit/>
          </a:bodyPr>
          <a:lstStyle/>
          <a:p>
            <a:r>
              <a:rPr lang="en-CA" sz="3600"/>
              <a:t>MEC 2025 Team</a:t>
            </a:r>
            <a:br>
              <a:rPr lang="en-CA" sz="3600"/>
            </a:br>
            <a:r>
              <a:rPr lang="en-CA" sz="3600"/>
              <a:t>Automation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E692C0-F7B8-7B5D-A740-F8A7EB906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885362"/>
            <a:ext cx="3343277" cy="970588"/>
          </a:xfrm>
        </p:spPr>
        <p:txBody>
          <a:bodyPr>
            <a:normAutofit/>
          </a:bodyPr>
          <a:lstStyle/>
          <a:p>
            <a:endParaRPr lang="en-CA" sz="16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7509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381BF0-9ED1-9C85-650F-64C2DACFE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26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CF1D6-C8BF-644A-C936-A0DBB7EFC9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871758"/>
            <a:ext cx="5227171" cy="3871143"/>
          </a:xfrm>
        </p:spPr>
        <p:txBody>
          <a:bodyPr>
            <a:normAutofit/>
          </a:bodyPr>
          <a:lstStyle/>
          <a:p>
            <a:r>
              <a:rPr lang="en-CA"/>
              <a:t>Thank you for your attention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CF04A9-4F55-1F33-96A4-559AF02BD7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688" y="4785543"/>
            <a:ext cx="4857857" cy="1005657"/>
          </a:xfrm>
        </p:spPr>
        <p:txBody>
          <a:bodyPr>
            <a:normAutofit/>
          </a:bodyPr>
          <a:lstStyle/>
          <a:p>
            <a:r>
              <a:rPr lang="en-CA"/>
              <a:t>Team Automation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Two men standing next to each other&#10;&#10;AI-generated content may be incorrect.">
            <a:extLst>
              <a:ext uri="{FF2B5EF4-FFF2-40B4-BE49-F238E27FC236}">
                <a16:creationId xmlns:a16="http://schemas.microsoft.com/office/drawing/2014/main" id="{F5BC310D-DAD0-60FA-F930-8B46AEC58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935" b="9396"/>
          <a:stretch>
            <a:fillRect/>
          </a:stretch>
        </p:blipFill>
        <p:spPr>
          <a:xfrm>
            <a:off x="6515100" y="-676275"/>
            <a:ext cx="5676900" cy="75342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AB6BF-AFFE-47B1-E90F-E77B6C9B5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7E7843D-FF13-4365-9478-9625B70A2705}" type="slidenum">
              <a:rPr lang="en-US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58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A8C4F8-261C-7C98-9585-431358419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9E6734-0F0A-119F-52AF-B6719E10E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871759"/>
            <a:ext cx="7467600" cy="39137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/>
              <a:t>Our Team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1AFE2CA-5B3A-141B-BA1D-064BC79E6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E83CB2-0A8A-0FF7-836C-12B516AC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1F523F-33B9-4A6F-D8A7-18ECDC7AC9E6}"/>
              </a:ext>
            </a:extLst>
          </p:cNvPr>
          <p:cNvSpPr txBox="1"/>
          <p:nvPr/>
        </p:nvSpPr>
        <p:spPr>
          <a:xfrm>
            <a:off x="800100" y="5272326"/>
            <a:ext cx="32676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/>
              <a:t>Erin Ng </a:t>
            </a:r>
          </a:p>
          <a:p>
            <a:pPr algn="ctr"/>
            <a:r>
              <a:rPr lang="en-CA" sz="1600"/>
              <a:t>4</a:t>
            </a:r>
            <a:r>
              <a:rPr lang="en-CA" sz="1600" baseline="30000"/>
              <a:t>th</a:t>
            </a:r>
            <a:r>
              <a:rPr lang="en-CA" sz="1600"/>
              <a:t> Year Automation Engineering</a:t>
            </a:r>
          </a:p>
          <a:p>
            <a:pPr algn="ctr"/>
            <a:r>
              <a:rPr lang="en-CA" sz="1600"/>
              <a:t>Bachelor of Technology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15906B-2263-EF8E-6305-2B415A739007}"/>
              </a:ext>
            </a:extLst>
          </p:cNvPr>
          <p:cNvSpPr txBox="1"/>
          <p:nvPr/>
        </p:nvSpPr>
        <p:spPr>
          <a:xfrm>
            <a:off x="4648352" y="5272326"/>
            <a:ext cx="3107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/>
              <a:t>Calvin Wong </a:t>
            </a:r>
          </a:p>
          <a:p>
            <a:pPr algn="ctr"/>
            <a:r>
              <a:rPr lang="en-CA" sz="1600"/>
              <a:t>4</a:t>
            </a:r>
            <a:r>
              <a:rPr lang="en-CA" sz="1600" baseline="30000"/>
              <a:t>th</a:t>
            </a:r>
            <a:r>
              <a:rPr lang="en-CA" sz="1600"/>
              <a:t> Year Automation Engineering</a:t>
            </a:r>
          </a:p>
          <a:p>
            <a:pPr algn="ctr"/>
            <a:r>
              <a:rPr lang="en-CA" sz="1600"/>
              <a:t>Bachelor of Technology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EC9F23-9AC1-3203-E14A-2ABCA3081F27}"/>
              </a:ext>
            </a:extLst>
          </p:cNvPr>
          <p:cNvSpPr txBox="1"/>
          <p:nvPr/>
        </p:nvSpPr>
        <p:spPr>
          <a:xfrm>
            <a:off x="8336770" y="5281007"/>
            <a:ext cx="30551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/>
              <a:t>Sajib Osman</a:t>
            </a:r>
          </a:p>
          <a:p>
            <a:pPr algn="ctr"/>
            <a:r>
              <a:rPr lang="en-CA" sz="1600"/>
              <a:t>4</a:t>
            </a:r>
            <a:r>
              <a:rPr lang="en-CA" sz="1600" baseline="30000"/>
              <a:t>th</a:t>
            </a:r>
            <a:r>
              <a:rPr lang="en-CA" sz="1600"/>
              <a:t> Year Automation Engineering</a:t>
            </a:r>
          </a:p>
          <a:p>
            <a:pPr algn="ctr"/>
            <a:r>
              <a:rPr lang="en-CA" sz="1600"/>
              <a:t>Bachelor of Technology</a:t>
            </a:r>
          </a:p>
        </p:txBody>
      </p:sp>
      <p:pic>
        <p:nvPicPr>
          <p:cNvPr id="10" name="Picture 9" descr="A person wearing glasses and smiling&#10;&#10;AI-generated content may be incorrect.">
            <a:extLst>
              <a:ext uri="{FF2B5EF4-FFF2-40B4-BE49-F238E27FC236}">
                <a16:creationId xmlns:a16="http://schemas.microsoft.com/office/drawing/2014/main" id="{76BAC28C-67E4-37C1-1EEB-3C955D26231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17" y="2157718"/>
            <a:ext cx="3240000" cy="2880000"/>
          </a:xfrm>
          <a:prstGeom prst="rect">
            <a:avLst/>
          </a:prstGeom>
        </p:spPr>
      </p:pic>
      <p:pic>
        <p:nvPicPr>
          <p:cNvPr id="8" name="Picture 7" descr="A person standing on a bench with mountains in the background&#10;&#10;AI-generated content may be incorrect.">
            <a:extLst>
              <a:ext uri="{FF2B5EF4-FFF2-40B4-BE49-F238E27FC236}">
                <a16:creationId xmlns:a16="http://schemas.microsoft.com/office/drawing/2014/main" id="{98B02B9B-5623-6392-2609-98C17A18A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6772" y="2157718"/>
            <a:ext cx="3001081" cy="2879999"/>
          </a:xfrm>
          <a:prstGeom prst="rect">
            <a:avLst/>
          </a:prstGeom>
        </p:spPr>
      </p:pic>
      <p:pic>
        <p:nvPicPr>
          <p:cNvPr id="12" name="Picture 11" descr="A person wearing glasses and a white shirt&#10;&#10;AI-generated content may be incorrect.">
            <a:extLst>
              <a:ext uri="{FF2B5EF4-FFF2-40B4-BE49-F238E27FC236}">
                <a16:creationId xmlns:a16="http://schemas.microsoft.com/office/drawing/2014/main" id="{7E063BBE-183A-1349-5F8E-262C510E92AA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715417" y="2157718"/>
            <a:ext cx="2973655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78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B5C82-EDB6-170D-585E-C5F394B7E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899025"/>
            <a:ext cx="4917754" cy="37929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500"/>
              <a:t>The Problem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C744E9-312B-95E8-50C8-A2DA15791F05}"/>
              </a:ext>
            </a:extLst>
          </p:cNvPr>
          <p:cNvSpPr txBox="1"/>
          <p:nvPr/>
        </p:nvSpPr>
        <p:spPr>
          <a:xfrm>
            <a:off x="721688" y="4778479"/>
            <a:ext cx="4435882" cy="1101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000"/>
              <a:t>Note: All measurements are in cm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76813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BF2B36B-4D1C-9E0A-B17B-23D805AE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7681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diagram of a box with many objects on it&#10;&#10;AI-generated content may be incorrect.">
            <a:extLst>
              <a:ext uri="{FF2B5EF4-FFF2-40B4-BE49-F238E27FC236}">
                <a16:creationId xmlns:a16="http://schemas.microsoft.com/office/drawing/2014/main" id="{F5CECD76-1F0D-54AC-CB06-95F09DF204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87" r="-2" b="-2"/>
          <a:stretch>
            <a:fillRect/>
          </a:stretch>
        </p:blipFill>
        <p:spPr>
          <a:xfrm>
            <a:off x="6217920" y="723901"/>
            <a:ext cx="5244454" cy="54102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FA8414-3FD3-CF5C-F532-6432C1697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7E7843D-FF13-4365-9478-9625B70A2705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7C79EC-3A05-1ED6-171A-79775B17F274}"/>
              </a:ext>
            </a:extLst>
          </p:cNvPr>
          <p:cNvSpPr txBox="1"/>
          <p:nvPr/>
        </p:nvSpPr>
        <p:spPr>
          <a:xfrm>
            <a:off x="6217920" y="6134100"/>
            <a:ext cx="51739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800"/>
              <a:t>Reference: </a:t>
            </a:r>
            <a:r>
              <a:rPr lang="en-US" sz="800">
                <a:effectLst/>
              </a:rPr>
              <a:t>MEC 2025 Competition Package Template - Sr Design.pdf (2025, November 9)</a:t>
            </a:r>
          </a:p>
        </p:txBody>
      </p:sp>
    </p:spTree>
    <p:extLst>
      <p:ext uri="{BB962C8B-B14F-4D97-AF65-F5344CB8AC3E}">
        <p14:creationId xmlns:p14="http://schemas.microsoft.com/office/powerpoint/2010/main" val="514331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F5F07E-07CB-5F57-977C-B069E5D3E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899025"/>
            <a:ext cx="4917754" cy="37929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500"/>
              <a:t>The Solution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76813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BF2B36B-4D1C-9E0A-B17B-23D805AE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7681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8" descr="A cardboard box with wheels and wires&#10;&#10;AI-generated content may be incorrect.">
            <a:extLst>
              <a:ext uri="{FF2B5EF4-FFF2-40B4-BE49-F238E27FC236}">
                <a16:creationId xmlns:a16="http://schemas.microsoft.com/office/drawing/2014/main" id="{5B8A3AD4-4545-F21E-123E-90C5085A3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32" b="3"/>
          <a:stretch>
            <a:fillRect/>
          </a:stretch>
        </p:blipFill>
        <p:spPr>
          <a:xfrm rot="5400000">
            <a:off x="6135047" y="806774"/>
            <a:ext cx="5410200" cy="524445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37E7ED-15BE-ED98-82B2-D45591C80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7E7843D-FF13-4365-9478-9625B70A2705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D7532B-9CEE-779E-7C45-A548EE59C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99" y="3231845"/>
            <a:ext cx="5048955" cy="285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26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3E95D-E18A-7D92-1124-B0151E626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Key Components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A2DB3-1676-B82A-6689-6E3F10E03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3246120" cy="3739896"/>
          </a:xfrm>
        </p:spPr>
        <p:txBody>
          <a:bodyPr>
            <a:normAutofit fontScale="92500" lnSpcReduction="20000"/>
          </a:bodyPr>
          <a:lstStyle/>
          <a:p>
            <a:r>
              <a:rPr lang="en-CA"/>
              <a:t>Physical layer</a:t>
            </a:r>
          </a:p>
          <a:p>
            <a:pPr lvl="1"/>
            <a:r>
              <a:rPr lang="en-CA"/>
              <a:t>4 DC motors</a:t>
            </a:r>
          </a:p>
          <a:p>
            <a:pPr lvl="1"/>
            <a:r>
              <a:rPr lang="en-CA"/>
              <a:t>2 Servo motors </a:t>
            </a:r>
          </a:p>
          <a:p>
            <a:pPr lvl="1"/>
            <a:r>
              <a:rPr lang="en-CA"/>
              <a:t>2 9V batteries</a:t>
            </a:r>
          </a:p>
          <a:p>
            <a:pPr lvl="1"/>
            <a:r>
              <a:rPr lang="en-CA"/>
              <a:t>Motor Controller(L298N)</a:t>
            </a:r>
          </a:p>
          <a:p>
            <a:r>
              <a:rPr lang="en-CA"/>
              <a:t>Control layer</a:t>
            </a:r>
          </a:p>
          <a:p>
            <a:pPr lvl="1"/>
            <a:r>
              <a:rPr lang="en-CA"/>
              <a:t>Microcontroller: Esp32 </a:t>
            </a:r>
          </a:p>
          <a:p>
            <a:r>
              <a:rPr lang="en-CA"/>
              <a:t>Communication layer</a:t>
            </a:r>
          </a:p>
          <a:p>
            <a:pPr lvl="1"/>
            <a:r>
              <a:rPr lang="en-CA"/>
              <a:t>Bluetooth </a:t>
            </a:r>
          </a:p>
          <a:p>
            <a:r>
              <a:rPr lang="en-CA"/>
              <a:t>User Interaction layer</a:t>
            </a:r>
          </a:p>
          <a:p>
            <a:pPr lvl="1"/>
            <a:r>
              <a:rPr lang="en-CA"/>
              <a:t>Dabble mobile app</a:t>
            </a:r>
          </a:p>
        </p:txBody>
      </p:sp>
      <p:pic>
        <p:nvPicPr>
          <p:cNvPr id="9" name="Content Placeholder 8" descr="A cardboard box with wheels and wires&#10;&#10;AI-generated content may be incorrect.">
            <a:extLst>
              <a:ext uri="{FF2B5EF4-FFF2-40B4-BE49-F238E27FC236}">
                <a16:creationId xmlns:a16="http://schemas.microsoft.com/office/drawing/2014/main" id="{179CBA6C-BA95-BFE7-8BE1-91515CA21B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52643" y="2389108"/>
            <a:ext cx="4175125" cy="3131343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755A29-7315-95BF-BC29-EB47E9FCE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5</a:t>
            </a:fld>
            <a:endParaRPr lang="en-US"/>
          </a:p>
        </p:txBody>
      </p:sp>
      <p:pic>
        <p:nvPicPr>
          <p:cNvPr id="11" name="Picture 10" descr="A blue and orange controller&#10;&#10;AI-generated content may be incorrect.">
            <a:extLst>
              <a:ext uri="{FF2B5EF4-FFF2-40B4-BE49-F238E27FC236}">
                <a16:creationId xmlns:a16="http://schemas.microsoft.com/office/drawing/2014/main" id="{7A243596-1ABA-F13B-2EA2-8FEEEE20CA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694849" y="2042368"/>
            <a:ext cx="1895529" cy="382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97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AD32F3-2DCE-6373-FB9A-D8EF80D85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BBF83-F68C-C9CE-AE88-D4F95EF74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Key Components(cont.)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4552F-A612-3F74-0003-EE44C836A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3246120" cy="3739896"/>
          </a:xfrm>
        </p:spPr>
        <p:txBody>
          <a:bodyPr>
            <a:normAutofit fontScale="92500" lnSpcReduction="20000"/>
          </a:bodyPr>
          <a:lstStyle/>
          <a:p>
            <a:r>
              <a:rPr lang="en-CA"/>
              <a:t>Physical layer</a:t>
            </a:r>
          </a:p>
          <a:p>
            <a:pPr lvl="1"/>
            <a:r>
              <a:rPr lang="en-CA"/>
              <a:t>4 DC motors</a:t>
            </a:r>
          </a:p>
          <a:p>
            <a:pPr lvl="1"/>
            <a:r>
              <a:rPr lang="en-CA"/>
              <a:t>2 Servo motors </a:t>
            </a:r>
          </a:p>
          <a:p>
            <a:pPr lvl="1"/>
            <a:r>
              <a:rPr lang="en-CA"/>
              <a:t>2 9V batteries</a:t>
            </a:r>
          </a:p>
          <a:p>
            <a:pPr lvl="1"/>
            <a:r>
              <a:rPr lang="en-CA"/>
              <a:t>Motor Controller(L298N)</a:t>
            </a:r>
          </a:p>
          <a:p>
            <a:r>
              <a:rPr lang="en-CA"/>
              <a:t>Control layer</a:t>
            </a:r>
          </a:p>
          <a:p>
            <a:pPr lvl="1"/>
            <a:r>
              <a:rPr lang="en-CA"/>
              <a:t>Microcontroller: Esp32 </a:t>
            </a:r>
          </a:p>
          <a:p>
            <a:r>
              <a:rPr lang="en-CA"/>
              <a:t>Communication layer</a:t>
            </a:r>
          </a:p>
          <a:p>
            <a:pPr lvl="1"/>
            <a:r>
              <a:rPr lang="en-CA"/>
              <a:t>Bluetooth </a:t>
            </a:r>
          </a:p>
          <a:p>
            <a:r>
              <a:rPr lang="en-CA"/>
              <a:t>User Interaction layer</a:t>
            </a:r>
          </a:p>
          <a:p>
            <a:pPr lvl="1"/>
            <a:r>
              <a:rPr lang="en-CA"/>
              <a:t>Dabble mobile app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4EEB1B-1682-669A-1126-A3FBF6CD2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6</a:t>
            </a:fld>
            <a:endParaRPr lang="en-US"/>
          </a:p>
        </p:txBody>
      </p:sp>
      <p:pic>
        <p:nvPicPr>
          <p:cNvPr id="15" name="Picture 14" descr="A diagram of a smart phone&#10;&#10;AI-generated content may be incorrect.">
            <a:extLst>
              <a:ext uri="{FF2B5EF4-FFF2-40B4-BE49-F238E27FC236}">
                <a16:creationId xmlns:a16="http://schemas.microsoft.com/office/drawing/2014/main" id="{19AB6705-54B6-5AC4-523C-9BE1A4973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822" y="1568196"/>
            <a:ext cx="6877367" cy="453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596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41BFA31-6544-45C2-9DA0-9E1C5E0B1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B5DD56-4781-344D-A02F-196A2DE68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871759"/>
            <a:ext cx="10925176" cy="11288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Prototype operation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C36F877-5419-44C1-A2CD-376BDDDC3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F88AEDA8-4C95-12FC-7274-8C9C329B9D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63040" y="3113537"/>
            <a:ext cx="5085200" cy="2860424"/>
          </a:xfrm>
          <a:prstGeom prst="rect">
            <a:avLst/>
          </a:prstGeom>
        </p:spPr>
      </p:pic>
      <p:pic>
        <p:nvPicPr>
          <p:cNvPr id="4" name="IMG_3860">
            <a:hlinkClick r:id="" action="ppaction://media"/>
            <a:extLst>
              <a:ext uri="{FF2B5EF4-FFF2-40B4-BE49-F238E27FC236}">
                <a16:creationId xmlns:a16="http://schemas.microsoft.com/office/drawing/2014/main" id="{A40CDF2C-67DE-4106-6EDC-6FBD629EB37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0100" y="3113537"/>
            <a:ext cx="5128862" cy="2884984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4B21692-652C-4371-95C5-05248EF34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7890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8AC991-5ABE-5F65-0AAA-1F5345DF9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7E7843D-FF13-4365-9478-9625B70A2705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61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D3734-8A7E-3305-71A4-41EE28005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Strengths and Weaknesses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EEDEF-E95A-E37E-540F-886F1FE4F5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/>
              <a:t>Strengths </a:t>
            </a:r>
          </a:p>
          <a:p>
            <a:pPr lvl="1"/>
            <a:r>
              <a:rPr lang="en-CA"/>
              <a:t>Highly remote </a:t>
            </a:r>
          </a:p>
          <a:p>
            <a:pPr lvl="1"/>
            <a:r>
              <a:rPr lang="en-CA"/>
              <a:t>Lightweight </a:t>
            </a:r>
          </a:p>
          <a:p>
            <a:pPr lvl="1"/>
            <a:r>
              <a:rPr lang="en-CA"/>
              <a:t>User friendly 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4425B-0858-0CF4-630B-6F76A137E43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/>
              <a:t>Weaknesses </a:t>
            </a:r>
          </a:p>
          <a:p>
            <a:pPr lvl="1"/>
            <a:r>
              <a:rPr lang="en-CA"/>
              <a:t>Inefficient(can only carry an object at a time)</a:t>
            </a:r>
          </a:p>
          <a:p>
            <a:pPr lvl="1"/>
            <a:r>
              <a:rPr lang="en-CA"/>
              <a:t>Energy consuming </a:t>
            </a:r>
          </a:p>
          <a:p>
            <a:pPr lvl="1"/>
            <a:r>
              <a:rPr lang="en-CA"/>
              <a:t>Requires advanced operating skills when it comes to uneven surface </a:t>
            </a:r>
          </a:p>
          <a:p>
            <a:pPr lvl="1"/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1FDB9C-1C06-5F2E-A7FD-4E5EC2E76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95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5C422-82B8-C257-E820-7E7A1A792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Industrial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69C01-3554-A648-6DC2-EE039EA06B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/>
              <a:t>Mechanical </a:t>
            </a:r>
          </a:p>
          <a:p>
            <a:pPr lvl="1"/>
            <a:r>
              <a:rPr lang="en-CA"/>
              <a:t>Using aluminium/composite chassis</a:t>
            </a:r>
          </a:p>
          <a:p>
            <a:pPr lvl="1"/>
            <a:r>
              <a:rPr lang="en-US"/>
              <a:t>Weather-sealed frame (IP54–IP67 depending on use)</a:t>
            </a:r>
          </a:p>
          <a:p>
            <a:pPr lvl="1"/>
            <a:r>
              <a:rPr lang="en-US"/>
              <a:t>Shock mounted electronics </a:t>
            </a:r>
          </a:p>
          <a:p>
            <a:pPr lvl="1"/>
            <a:r>
              <a:rPr lang="en-US"/>
              <a:t>Brushless motors</a:t>
            </a:r>
          </a:p>
          <a:p>
            <a:pPr lvl="1"/>
            <a:r>
              <a:rPr lang="en-US"/>
              <a:t>Metal gear servos </a:t>
            </a:r>
          </a:p>
          <a:p>
            <a:r>
              <a:rPr lang="en-US"/>
              <a:t>Electrical </a:t>
            </a:r>
          </a:p>
          <a:p>
            <a:pPr lvl="1"/>
            <a:r>
              <a:rPr lang="en-US"/>
              <a:t>Custom PCB</a:t>
            </a:r>
          </a:p>
          <a:p>
            <a:endParaRPr lang="en-CA"/>
          </a:p>
          <a:p>
            <a:pPr lvl="1"/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0FA62-585F-1C8B-2326-E164E25AAD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/>
              <a:t>Sensors </a:t>
            </a:r>
          </a:p>
          <a:p>
            <a:pPr lvl="1"/>
            <a:r>
              <a:rPr lang="en-CA"/>
              <a:t>Ultrasonic/</a:t>
            </a:r>
            <a:r>
              <a:rPr lang="en-CA" err="1"/>
              <a:t>ToF</a:t>
            </a:r>
            <a:endParaRPr lang="en-CA"/>
          </a:p>
          <a:p>
            <a:pPr lvl="1"/>
            <a:r>
              <a:rPr lang="en-CA"/>
              <a:t>Camera/ LiDAR</a:t>
            </a:r>
          </a:p>
          <a:p>
            <a:r>
              <a:rPr lang="en-CA"/>
              <a:t>Control and Safety </a:t>
            </a:r>
          </a:p>
          <a:p>
            <a:pPr lvl="1"/>
            <a:r>
              <a:rPr lang="en-CA"/>
              <a:t>PID motion control</a:t>
            </a:r>
          </a:p>
          <a:p>
            <a:pPr lvl="1"/>
            <a:r>
              <a:rPr lang="en-CA"/>
              <a:t>RTOS (</a:t>
            </a:r>
            <a:r>
              <a:rPr lang="en-CA" err="1"/>
              <a:t>FreeRTOS</a:t>
            </a:r>
            <a:r>
              <a:rPr lang="en-CA"/>
              <a:t>, Zephyr)</a:t>
            </a:r>
          </a:p>
          <a:p>
            <a:pPr lvl="1"/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71763C-E9EC-DFE1-E98E-CA45A3EF2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41531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BC99B4638ABDB409AD6CDDE69E18858" ma:contentTypeVersion="17" ma:contentTypeDescription="Create a new document." ma:contentTypeScope="" ma:versionID="a8d42c659fc46bd4559316131f404fc4">
  <xsd:schema xmlns:xsd="http://www.w3.org/2001/XMLSchema" xmlns:xs="http://www.w3.org/2001/XMLSchema" xmlns:p="http://schemas.microsoft.com/office/2006/metadata/properties" xmlns:ns3="514cd7b4-04c0-48f2-a1f3-d5d996e56569" xmlns:ns4="fc1f21fc-e16b-43fc-8fba-8a11d39aed12" targetNamespace="http://schemas.microsoft.com/office/2006/metadata/properties" ma:root="true" ma:fieldsID="bb2c92b4d3f407a9f39798ad2c5385af" ns3:_="" ns4:_="">
    <xsd:import namespace="514cd7b4-04c0-48f2-a1f3-d5d996e56569"/>
    <xsd:import namespace="fc1f21fc-e16b-43fc-8fba-8a11d39aed1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4cd7b4-04c0-48f2-a1f3-d5d996e565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9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1f21fc-e16b-43fc-8fba-8a11d39aed12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14cd7b4-04c0-48f2-a1f3-d5d996e56569" xsi:nil="true"/>
  </documentManagement>
</p:properties>
</file>

<file path=customXml/itemProps1.xml><?xml version="1.0" encoding="utf-8"?>
<ds:datastoreItem xmlns:ds="http://schemas.openxmlformats.org/officeDocument/2006/customXml" ds:itemID="{FBCF5227-89D7-48C6-809B-EC2DA70034B9}">
  <ds:schemaRefs>
    <ds:schemaRef ds:uri="514cd7b4-04c0-48f2-a1f3-d5d996e56569"/>
    <ds:schemaRef ds:uri="fc1f21fc-e16b-43fc-8fba-8a11d39aed1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E6E9E68-EAA1-4A24-84DB-0426395A9F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06EB124-D8A9-4553-B35A-3C20234190E9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infopath/2007/PartnerControls"/>
    <ds:schemaRef ds:uri="fc1f21fc-e16b-43fc-8fba-8a11d39aed12"/>
    <ds:schemaRef ds:uri="514cd7b4-04c0-48f2-a1f3-d5d996e56569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430</Words>
  <Application>Microsoft Office PowerPoint</Application>
  <PresentationFormat>Widescreen</PresentationFormat>
  <Paragraphs>101</Paragraphs>
  <Slides>10</Slides>
  <Notes>4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Calisto MT</vt:lpstr>
      <vt:lpstr>Univers Condensed</vt:lpstr>
      <vt:lpstr>ChronicleVTI</vt:lpstr>
      <vt:lpstr>MEC 2025 Team Automation</vt:lpstr>
      <vt:lpstr>Our Team</vt:lpstr>
      <vt:lpstr>The Problem</vt:lpstr>
      <vt:lpstr>The Solution</vt:lpstr>
      <vt:lpstr>Key Components </vt:lpstr>
      <vt:lpstr>Key Components(cont.) </vt:lpstr>
      <vt:lpstr>Prototype operation</vt:lpstr>
      <vt:lpstr>Strengths and Weaknesses</vt:lpstr>
      <vt:lpstr>Industrial solution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Tsz Lok Erin Ng</dc:creator>
  <cp:lastModifiedBy>Tsz Lok Erin Ng</cp:lastModifiedBy>
  <cp:revision>4</cp:revision>
  <dcterms:created xsi:type="dcterms:W3CDTF">2025-11-14T15:35:13Z</dcterms:created>
  <dcterms:modified xsi:type="dcterms:W3CDTF">2025-11-15T23:38:54Z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0x0101009BC99B4638ABDB409AD6CDDE69E18858</vt:lpwstr>
  </property>
</Properties>
</file>